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974267ee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974267e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7b14149e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7b14149e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7974267e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7974267e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7974267ee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7974267ee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7974267ee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7974267ee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7974267ee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7974267ee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Phases of the Moon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Alec Herczeg</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week - Phases of the Moon</a:t>
            </a:r>
            <a:endParaRPr/>
          </a:p>
          <a:p>
            <a:pPr indent="0" lvl="0" marL="0" rtl="0" algn="l">
              <a:spcBef>
                <a:spcPts val="1600"/>
              </a:spcBef>
              <a:spcAft>
                <a:spcPts val="0"/>
              </a:spcAft>
              <a:buNone/>
            </a:pPr>
            <a:r>
              <a:rPr lang="en"/>
              <a:t>Next week - Surface of the Moon</a:t>
            </a:r>
            <a:endParaRPr/>
          </a:p>
          <a:p>
            <a:pPr indent="0" lvl="0" marL="0" rtl="0" algn="l">
              <a:spcBef>
                <a:spcPts val="1600"/>
              </a:spcBef>
              <a:spcAft>
                <a:spcPts val="0"/>
              </a:spcAft>
              <a:buNone/>
            </a:pPr>
            <a:r>
              <a:rPr lang="en"/>
              <a:t>Week of 03/12 - Geology of Terrestrial Planets </a:t>
            </a:r>
            <a:endParaRPr/>
          </a:p>
          <a:p>
            <a:pPr indent="0" lvl="0" marL="0" rtl="0" algn="l">
              <a:spcBef>
                <a:spcPts val="1600"/>
              </a:spcBef>
              <a:spcAft>
                <a:spcPts val="1600"/>
              </a:spcAft>
              <a:buNone/>
            </a:pPr>
            <a:r>
              <a:rPr lang="en"/>
              <a:t>Week of 03/26 - No labs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Reading Quiz</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AutoNum type="arabicPeriod"/>
            </a:pPr>
            <a:r>
              <a:rPr lang="en" sz="2000"/>
              <a:t>What causes the phases of the Moon?</a:t>
            </a:r>
            <a:endParaRPr sz="2000"/>
          </a:p>
          <a:p>
            <a:pPr indent="0" lvl="0" marL="0" rtl="0" algn="l">
              <a:spcBef>
                <a:spcPts val="1600"/>
              </a:spcBef>
              <a:spcAft>
                <a:spcPts val="0"/>
              </a:spcAft>
              <a:buNone/>
            </a:pPr>
            <a:r>
              <a:t/>
            </a:r>
            <a:endParaRPr sz="2000"/>
          </a:p>
          <a:p>
            <a:pPr indent="-355600" lvl="0" marL="457200" rtl="0" algn="l">
              <a:spcBef>
                <a:spcPts val="1600"/>
              </a:spcBef>
              <a:spcAft>
                <a:spcPts val="0"/>
              </a:spcAft>
              <a:buSzPts val="2000"/>
              <a:buAutoNum type="arabicPeriod"/>
            </a:pPr>
            <a:r>
              <a:rPr lang="en" sz="2000"/>
              <a:t>How long does it take for the Moon to make one revolution around the Earth?</a:t>
            </a:r>
            <a:endParaRPr sz="2000"/>
          </a:p>
          <a:p>
            <a:pPr indent="0" lvl="0" marL="0" rtl="0" algn="l">
              <a:spcBef>
                <a:spcPts val="1600"/>
              </a:spcBef>
              <a:spcAft>
                <a:spcPts val="0"/>
              </a:spcAft>
              <a:buNone/>
            </a:pPr>
            <a:r>
              <a:t/>
            </a:r>
            <a:endParaRPr sz="2000"/>
          </a:p>
          <a:p>
            <a:pPr indent="-355600" lvl="0" marL="457200" rtl="0" algn="l">
              <a:spcBef>
                <a:spcPts val="1600"/>
              </a:spcBef>
              <a:spcAft>
                <a:spcPts val="0"/>
              </a:spcAft>
              <a:buSzPts val="2000"/>
              <a:buAutoNum type="arabicPeriod"/>
            </a:pPr>
            <a:r>
              <a:rPr lang="en" sz="2000"/>
              <a:t>What is the meaning of the term “New Moon”?</a:t>
            </a:r>
            <a:endParaRPr sz="2000"/>
          </a:p>
          <a:p>
            <a:pPr indent="0" lvl="0" marL="0" rtl="0" algn="l">
              <a:spcBef>
                <a:spcPts val="1600"/>
              </a:spcBef>
              <a:spcAft>
                <a:spcPts val="0"/>
              </a:spcAft>
              <a:buNone/>
            </a:pPr>
            <a:r>
              <a:t/>
            </a:r>
            <a:endParaRPr sz="2000"/>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Keep in Mind:</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introduction to this lab is very important and covers a lot of topics!</a:t>
            </a:r>
            <a:endParaRPr/>
          </a:p>
          <a:p>
            <a:pPr indent="457200" lvl="0" marL="0" rtl="0" algn="l">
              <a:spcBef>
                <a:spcPts val="1600"/>
              </a:spcBef>
              <a:spcAft>
                <a:spcPts val="0"/>
              </a:spcAft>
              <a:buNone/>
            </a:pPr>
            <a:r>
              <a:rPr lang="en"/>
              <a:t>- Read through the intro with your group before starting.</a:t>
            </a:r>
            <a:endParaRPr/>
          </a:p>
          <a:p>
            <a:pPr indent="0" lvl="0" marL="0" rtl="0" algn="l">
              <a:spcBef>
                <a:spcPts val="1600"/>
              </a:spcBef>
              <a:spcAft>
                <a:spcPts val="0"/>
              </a:spcAft>
              <a:buNone/>
            </a:pPr>
            <a:r>
              <a:rPr lang="en"/>
              <a:t>The Earth’s shadow is completely unrelated to lunar phases.</a:t>
            </a:r>
            <a:endParaRPr/>
          </a:p>
          <a:p>
            <a:pPr indent="0" lvl="0" marL="0" rtl="0" algn="l">
              <a:spcBef>
                <a:spcPts val="1600"/>
              </a:spcBef>
              <a:spcAft>
                <a:spcPts val="0"/>
              </a:spcAft>
              <a:buNone/>
            </a:pPr>
            <a:r>
              <a:rPr lang="en"/>
              <a:t>Waxing vs. Waning</a:t>
            </a:r>
            <a:endParaRPr/>
          </a:p>
          <a:p>
            <a:pPr indent="0" lvl="0" marL="0" rtl="0" algn="l">
              <a:spcBef>
                <a:spcPts val="1600"/>
              </a:spcBef>
              <a:spcAft>
                <a:spcPts val="0"/>
              </a:spcAft>
              <a:buNone/>
            </a:pPr>
            <a:r>
              <a:rPr lang="en"/>
              <a:t>The Moon always has 50% of its surface illuminated at all times.</a:t>
            </a:r>
            <a:endParaRPr/>
          </a:p>
          <a:p>
            <a:pPr indent="0" lvl="0" marL="0" rtl="0" algn="l">
              <a:spcBef>
                <a:spcPts val="1600"/>
              </a:spcBef>
              <a:spcAft>
                <a:spcPts val="0"/>
              </a:spcAft>
              <a:buNone/>
            </a:pPr>
            <a:r>
              <a:rPr lang="en"/>
              <a:t>The amount of illuminated surface that we see here on Earth is what changes!</a:t>
            </a:r>
            <a:endParaRPr/>
          </a:p>
          <a:p>
            <a:pPr indent="0" lvl="0" marL="0" rtl="0" algn="l">
              <a:spcBef>
                <a:spcPts val="1600"/>
              </a:spcBef>
              <a:spcAft>
                <a:spcPts val="0"/>
              </a:spcAft>
              <a:buNone/>
            </a:pPr>
            <a:r>
              <a:rPr lang="en"/>
              <a:t>The Earth’s rotation (the day/night cycle) is completely independent of the Moon’s orbit.</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Rotation vs. Revolution</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Rotation and revolution are not the same thing.</a:t>
            </a:r>
            <a:endParaRPr/>
          </a:p>
          <a:p>
            <a:pPr indent="0" lvl="0" marL="0" rtl="0" algn="l">
              <a:spcBef>
                <a:spcPts val="1600"/>
              </a:spcBef>
              <a:spcAft>
                <a:spcPts val="0"/>
              </a:spcAft>
              <a:buNone/>
            </a:pPr>
            <a:r>
              <a:rPr lang="en"/>
              <a:t>Rotation defines how the object spins around its own axis. For example, the Earth completes a full rotation(spin) every 24 hours.</a:t>
            </a:r>
            <a:endParaRPr/>
          </a:p>
          <a:p>
            <a:pPr indent="0" lvl="0" marL="0" rtl="0" algn="l">
              <a:spcBef>
                <a:spcPts val="1600"/>
              </a:spcBef>
              <a:spcAft>
                <a:spcPts val="0"/>
              </a:spcAft>
              <a:buNone/>
            </a:pPr>
            <a:r>
              <a:rPr lang="en"/>
              <a:t>Revolution, or orbit, is how an object moves around another object. The Earth revolves around the Sun every 365 days.</a:t>
            </a:r>
            <a:endParaRPr/>
          </a:p>
          <a:p>
            <a:pPr indent="0" lvl="0" marL="0" rtl="0" algn="l">
              <a:spcBef>
                <a:spcPts val="1600"/>
              </a:spcBef>
              <a:spcAft>
                <a:spcPts val="0"/>
              </a:spcAft>
              <a:buNone/>
            </a:pPr>
            <a:r>
              <a:rPr lang="en"/>
              <a:t>In the case of the Moon, the rotational period is EQUAL to the orbital period (29.5 days) - meaning it turns at the same rate it orbits. This is why we only ever see one side!</a:t>
            </a:r>
            <a:endParaRPr/>
          </a:p>
          <a:p>
            <a:pPr indent="0" lvl="0" marL="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descr="https://upload.wikimedia.org/wikipedia/commons/7/72/Lunar-Phase-Diagram.png" id="84" name="Google Shape;84;p18"/>
          <p:cNvPicPr preferRelativeResize="0"/>
          <p:nvPr/>
        </p:nvPicPr>
        <p:blipFill>
          <a:blip r:embed="rId3">
            <a:alphaModFix/>
          </a:blip>
          <a:stretch>
            <a:fillRect/>
          </a:stretch>
        </p:blipFill>
        <p:spPr>
          <a:xfrm>
            <a:off x="114300" y="95250"/>
            <a:ext cx="4953000" cy="4953000"/>
          </a:xfrm>
          <a:prstGeom prst="rect">
            <a:avLst/>
          </a:prstGeom>
          <a:noFill/>
          <a:ln>
            <a:noFill/>
          </a:ln>
        </p:spPr>
      </p:pic>
      <p:cxnSp>
        <p:nvCxnSpPr>
          <p:cNvPr id="85" name="Google Shape;85;p18"/>
          <p:cNvCxnSpPr/>
          <p:nvPr/>
        </p:nvCxnSpPr>
        <p:spPr>
          <a:xfrm rot="10800000">
            <a:off x="3032025" y="550000"/>
            <a:ext cx="679500" cy="345000"/>
          </a:xfrm>
          <a:prstGeom prst="straightConnector1">
            <a:avLst/>
          </a:prstGeom>
          <a:noFill/>
          <a:ln cap="flat" cmpd="sng" w="9525">
            <a:solidFill>
              <a:schemeClr val="accent2"/>
            </a:solidFill>
            <a:prstDash val="solid"/>
            <a:round/>
            <a:headEnd len="med" w="med" type="none"/>
            <a:tailEnd len="med" w="med" type="triangle"/>
          </a:ln>
        </p:spPr>
      </p:cxnSp>
      <p:cxnSp>
        <p:nvCxnSpPr>
          <p:cNvPr id="86" name="Google Shape;86;p18"/>
          <p:cNvCxnSpPr/>
          <p:nvPr/>
        </p:nvCxnSpPr>
        <p:spPr>
          <a:xfrm flipH="1">
            <a:off x="1382425" y="496025"/>
            <a:ext cx="733200" cy="323400"/>
          </a:xfrm>
          <a:prstGeom prst="straightConnector1">
            <a:avLst/>
          </a:prstGeom>
          <a:noFill/>
          <a:ln cap="flat" cmpd="sng" w="9525">
            <a:solidFill>
              <a:schemeClr val="accent2"/>
            </a:solidFill>
            <a:prstDash val="solid"/>
            <a:round/>
            <a:headEnd len="med" w="med" type="none"/>
            <a:tailEnd len="med" w="med" type="triangle"/>
          </a:ln>
        </p:spPr>
      </p:cxnSp>
      <p:cxnSp>
        <p:nvCxnSpPr>
          <p:cNvPr id="87" name="Google Shape;87;p18"/>
          <p:cNvCxnSpPr/>
          <p:nvPr/>
        </p:nvCxnSpPr>
        <p:spPr>
          <a:xfrm flipH="1">
            <a:off x="401175" y="1541975"/>
            <a:ext cx="161700" cy="549900"/>
          </a:xfrm>
          <a:prstGeom prst="straightConnector1">
            <a:avLst/>
          </a:prstGeom>
          <a:noFill/>
          <a:ln cap="flat" cmpd="sng" w="9525">
            <a:solidFill>
              <a:schemeClr val="accent2"/>
            </a:solidFill>
            <a:prstDash val="solid"/>
            <a:round/>
            <a:headEnd len="med" w="med" type="none"/>
            <a:tailEnd len="med" w="med" type="triangle"/>
          </a:ln>
        </p:spPr>
      </p:cxnSp>
      <p:cxnSp>
        <p:nvCxnSpPr>
          <p:cNvPr id="88" name="Google Shape;88;p18"/>
          <p:cNvCxnSpPr/>
          <p:nvPr/>
        </p:nvCxnSpPr>
        <p:spPr>
          <a:xfrm>
            <a:off x="433475" y="3030025"/>
            <a:ext cx="355800" cy="711600"/>
          </a:xfrm>
          <a:prstGeom prst="straightConnector1">
            <a:avLst/>
          </a:prstGeom>
          <a:noFill/>
          <a:ln cap="flat" cmpd="sng" w="9525">
            <a:solidFill>
              <a:schemeClr val="accent2"/>
            </a:solidFill>
            <a:prstDash val="solid"/>
            <a:round/>
            <a:headEnd len="med" w="med" type="none"/>
            <a:tailEnd len="med" w="med" type="triangle"/>
          </a:ln>
        </p:spPr>
      </p:cxnSp>
      <p:cxnSp>
        <p:nvCxnSpPr>
          <p:cNvPr id="89" name="Google Shape;89;p18"/>
          <p:cNvCxnSpPr/>
          <p:nvPr/>
        </p:nvCxnSpPr>
        <p:spPr>
          <a:xfrm>
            <a:off x="1403950" y="4356350"/>
            <a:ext cx="711600" cy="323400"/>
          </a:xfrm>
          <a:prstGeom prst="straightConnector1">
            <a:avLst/>
          </a:prstGeom>
          <a:noFill/>
          <a:ln cap="flat" cmpd="sng" w="9525">
            <a:solidFill>
              <a:schemeClr val="accent2"/>
            </a:solidFill>
            <a:prstDash val="solid"/>
            <a:round/>
            <a:headEnd len="med" w="med" type="none"/>
            <a:tailEnd len="med" w="med" type="triangle"/>
          </a:ln>
        </p:spPr>
      </p:cxnSp>
      <p:cxnSp>
        <p:nvCxnSpPr>
          <p:cNvPr id="90" name="Google Shape;90;p18"/>
          <p:cNvCxnSpPr/>
          <p:nvPr/>
        </p:nvCxnSpPr>
        <p:spPr>
          <a:xfrm flipH="1" rot="10800000">
            <a:off x="2924350" y="4183925"/>
            <a:ext cx="776400" cy="506700"/>
          </a:xfrm>
          <a:prstGeom prst="straightConnector1">
            <a:avLst/>
          </a:prstGeom>
          <a:noFill/>
          <a:ln cap="flat" cmpd="sng" w="9525">
            <a:solidFill>
              <a:schemeClr val="accent2"/>
            </a:solidFill>
            <a:prstDash val="solid"/>
            <a:round/>
            <a:headEnd len="med" w="med" type="none"/>
            <a:tailEnd len="med" w="med" type="triangle"/>
          </a:ln>
        </p:spPr>
      </p:cxnSp>
      <p:cxnSp>
        <p:nvCxnSpPr>
          <p:cNvPr id="91" name="Google Shape;91;p18"/>
          <p:cNvCxnSpPr/>
          <p:nvPr/>
        </p:nvCxnSpPr>
        <p:spPr>
          <a:xfrm flipH="1" rot="10800000">
            <a:off x="4218325" y="2922225"/>
            <a:ext cx="409800" cy="744000"/>
          </a:xfrm>
          <a:prstGeom prst="straightConnector1">
            <a:avLst/>
          </a:prstGeom>
          <a:noFill/>
          <a:ln cap="flat" cmpd="sng" w="9525">
            <a:solidFill>
              <a:schemeClr val="accent2"/>
            </a:solidFill>
            <a:prstDash val="solid"/>
            <a:round/>
            <a:headEnd len="med" w="med" type="none"/>
            <a:tailEnd len="med" w="med" type="triangle"/>
          </a:ln>
        </p:spPr>
      </p:cxnSp>
      <p:cxnSp>
        <p:nvCxnSpPr>
          <p:cNvPr id="92" name="Google Shape;92;p18"/>
          <p:cNvCxnSpPr/>
          <p:nvPr/>
        </p:nvCxnSpPr>
        <p:spPr>
          <a:xfrm rot="10800000">
            <a:off x="4380000" y="1617350"/>
            <a:ext cx="237300" cy="636300"/>
          </a:xfrm>
          <a:prstGeom prst="straightConnector1">
            <a:avLst/>
          </a:prstGeom>
          <a:noFill/>
          <a:ln cap="flat" cmpd="sng" w="9525">
            <a:solidFill>
              <a:schemeClr val="accent2"/>
            </a:solidFill>
            <a:prstDash val="solid"/>
            <a:round/>
            <a:headEnd len="med" w="med" type="none"/>
            <a:tailEnd len="med" w="med" type="triangle"/>
          </a:ln>
        </p:spPr>
      </p:cxnSp>
      <p:sp>
        <p:nvSpPr>
          <p:cNvPr id="93" name="Google Shape;93;p18"/>
          <p:cNvSpPr/>
          <p:nvPr/>
        </p:nvSpPr>
        <p:spPr>
          <a:xfrm>
            <a:off x="2577150" y="3278050"/>
            <a:ext cx="690100" cy="323475"/>
          </a:xfrm>
          <a:custGeom>
            <a:rect b="b" l="l" r="r" t="t"/>
            <a:pathLst>
              <a:path extrusionOk="0" h="12939" w="27604">
                <a:moveTo>
                  <a:pt x="0" y="12939"/>
                </a:moveTo>
                <a:cubicBezTo>
                  <a:pt x="3019" y="12364"/>
                  <a:pt x="13514" y="11646"/>
                  <a:pt x="18115" y="9489"/>
                </a:cubicBezTo>
                <a:cubicBezTo>
                  <a:pt x="22716" y="7333"/>
                  <a:pt x="26023" y="1582"/>
                  <a:pt x="27604" y="0"/>
                </a:cubicBezTo>
              </a:path>
            </a:pathLst>
          </a:custGeom>
          <a:noFill/>
          <a:ln cap="flat" cmpd="sng" w="9525">
            <a:solidFill>
              <a:srgbClr val="4A86E8"/>
            </a:solidFill>
            <a:prstDash val="solid"/>
            <a:round/>
            <a:headEnd len="med" w="med" type="none"/>
            <a:tailEnd len="med" w="med" type="triangle"/>
          </a:ln>
        </p:spPr>
      </p:sp>
      <p:sp>
        <p:nvSpPr>
          <p:cNvPr id="94" name="Google Shape;94;p18"/>
          <p:cNvSpPr/>
          <p:nvPr/>
        </p:nvSpPr>
        <p:spPr>
          <a:xfrm>
            <a:off x="1930150" y="1561739"/>
            <a:ext cx="614650" cy="282150"/>
          </a:xfrm>
          <a:custGeom>
            <a:rect b="b" l="l" r="r" t="t"/>
            <a:pathLst>
              <a:path extrusionOk="0" h="11286" w="24586">
                <a:moveTo>
                  <a:pt x="24586" y="503"/>
                </a:moveTo>
                <a:cubicBezTo>
                  <a:pt x="22573" y="575"/>
                  <a:pt x="16607" y="-863"/>
                  <a:pt x="12509" y="934"/>
                </a:cubicBezTo>
                <a:cubicBezTo>
                  <a:pt x="8411" y="2731"/>
                  <a:pt x="2085" y="9561"/>
                  <a:pt x="0" y="11286"/>
                </a:cubicBezTo>
              </a:path>
            </a:pathLst>
          </a:custGeom>
          <a:noFill/>
          <a:ln cap="flat" cmpd="sng" w="9525">
            <a:solidFill>
              <a:srgbClr val="4A86E8"/>
            </a:solidFill>
            <a:prstDash val="solid"/>
            <a:round/>
            <a:headEnd len="med" w="med" type="none"/>
            <a:tailEnd len="med" w="med" type="triangle"/>
          </a:ln>
        </p:spPr>
      </p:sp>
      <p:sp>
        <p:nvSpPr>
          <p:cNvPr id="95" name="Google Shape;95;p18"/>
          <p:cNvSpPr txBox="1"/>
          <p:nvPr/>
        </p:nvSpPr>
        <p:spPr>
          <a:xfrm>
            <a:off x="5229775" y="194100"/>
            <a:ext cx="3623100" cy="34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C9DAF8"/>
                </a:solidFill>
              </a:rPr>
              <a:t>How to use this diagram:</a:t>
            </a:r>
            <a:endParaRPr sz="1800">
              <a:solidFill>
                <a:srgbClr val="C9DAF8"/>
              </a:solidFill>
            </a:endParaRPr>
          </a:p>
        </p:txBody>
      </p:sp>
      <p:sp>
        <p:nvSpPr>
          <p:cNvPr id="96" name="Google Shape;96;p18"/>
          <p:cNvSpPr txBox="1"/>
          <p:nvPr/>
        </p:nvSpPr>
        <p:spPr>
          <a:xfrm>
            <a:off x="5348375" y="711675"/>
            <a:ext cx="3623100" cy="409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u="sng">
                <a:solidFill>
                  <a:srgbClr val="FFFFFF"/>
                </a:solidFill>
              </a:rPr>
              <a:t>First:</a:t>
            </a:r>
            <a:r>
              <a:rPr lang="en">
                <a:solidFill>
                  <a:srgbClr val="FFFFFF"/>
                </a:solidFill>
              </a:rPr>
              <a:t> </a:t>
            </a:r>
            <a:r>
              <a:rPr lang="en">
                <a:solidFill>
                  <a:srgbClr val="FFFFFF"/>
                </a:solidFill>
              </a:rPr>
              <a:t>identify what lunar phase you are looking at.</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b="1" lang="en" u="sng">
                <a:solidFill>
                  <a:srgbClr val="FFFFFF"/>
                </a:solidFill>
              </a:rPr>
              <a:t>Second</a:t>
            </a:r>
            <a:r>
              <a:rPr b="1" lang="en" u="sng">
                <a:solidFill>
                  <a:srgbClr val="FFFFFF"/>
                </a:solidFill>
              </a:rPr>
              <a:t>:</a:t>
            </a:r>
            <a:r>
              <a:rPr lang="en">
                <a:solidFill>
                  <a:srgbClr val="FFFFFF"/>
                </a:solidFill>
              </a:rPr>
              <a:t> Where is it in the sky? </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b="1" lang="en" u="sng">
                <a:solidFill>
                  <a:srgbClr val="FFFFFF"/>
                </a:solidFill>
              </a:rPr>
              <a:t>Third</a:t>
            </a:r>
            <a:r>
              <a:rPr b="1" lang="en" u="sng">
                <a:solidFill>
                  <a:srgbClr val="FFFFFF"/>
                </a:solidFill>
              </a:rPr>
              <a:t>:</a:t>
            </a:r>
            <a:r>
              <a:rPr lang="en">
                <a:solidFill>
                  <a:srgbClr val="FFFFFF"/>
                </a:solidFill>
              </a:rPr>
              <a:t> What location(time) on the Earth corresponds to that? That is, where would you need to stand for the Moon of the phase you identified to be in the right place on the sky?</a:t>
            </a:r>
            <a:endParaRPr>
              <a:solidFill>
                <a:srgbClr val="FFFFFF"/>
              </a:solidFill>
            </a:endParaRPr>
          </a:p>
          <a:p>
            <a:pPr indent="0" lvl="0" marL="0" rtl="0" algn="l">
              <a:spcBef>
                <a:spcPts val="0"/>
              </a:spcBef>
              <a:spcAft>
                <a:spcPts val="0"/>
              </a:spcAft>
              <a:buNone/>
            </a:pPr>
            <a:r>
              <a:rPr lang="en">
                <a:solidFill>
                  <a:srgbClr val="FFFFFF"/>
                </a:solidFill>
              </a:rPr>
              <a:t>I</a:t>
            </a:r>
            <a:r>
              <a:rPr lang="en">
                <a:solidFill>
                  <a:srgbClr val="FFFFFF"/>
                </a:solidFill>
              </a:rPr>
              <a:t>f it’s between two points, pick a time between them.</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rgbClr val="FFFFFF"/>
                </a:solidFill>
              </a:rPr>
              <a:t>Example: Bottom right of exercise 4. </a:t>
            </a:r>
            <a:endParaRPr>
              <a:solidFill>
                <a:srgbClr val="FFFFFF"/>
              </a:solidFill>
            </a:endParaRPr>
          </a:p>
          <a:p>
            <a:pPr indent="0" lvl="0" marL="0" rtl="0" algn="l">
              <a:spcBef>
                <a:spcPts val="0"/>
              </a:spcBef>
              <a:spcAft>
                <a:spcPts val="0"/>
              </a:spcAft>
              <a:buNone/>
            </a:pPr>
            <a:r>
              <a:rPr lang="en">
                <a:solidFill>
                  <a:srgbClr val="FFFFFF"/>
                </a:solidFill>
              </a:rPr>
              <a:t>-Phase: First quarter.</a:t>
            </a:r>
            <a:endParaRPr>
              <a:solidFill>
                <a:srgbClr val="FFFFFF"/>
              </a:solidFill>
            </a:endParaRPr>
          </a:p>
          <a:p>
            <a:pPr indent="0" lvl="0" marL="0" rtl="0" algn="l">
              <a:spcBef>
                <a:spcPts val="0"/>
              </a:spcBef>
              <a:spcAft>
                <a:spcPts val="0"/>
              </a:spcAft>
              <a:buNone/>
            </a:pPr>
            <a:r>
              <a:rPr lang="en">
                <a:solidFill>
                  <a:srgbClr val="FFFFFF"/>
                </a:solidFill>
              </a:rPr>
              <a:t>-Where in the sky: Just above the east horizon.</a:t>
            </a:r>
            <a:endParaRPr>
              <a:solidFill>
                <a:srgbClr val="FFFFFF"/>
              </a:solidFill>
            </a:endParaRPr>
          </a:p>
          <a:p>
            <a:pPr indent="0" lvl="0" marL="0" rtl="0" algn="l">
              <a:spcBef>
                <a:spcPts val="0"/>
              </a:spcBef>
              <a:spcAft>
                <a:spcPts val="0"/>
              </a:spcAft>
              <a:buNone/>
            </a:pPr>
            <a:r>
              <a:rPr lang="en">
                <a:solidFill>
                  <a:srgbClr val="FFFFFF"/>
                </a:solidFill>
              </a:rPr>
              <a:t>-Where we can see that: Between noon and 3pm, so around 1 or 1:30 pm.</a:t>
            </a:r>
            <a:endParaRPr>
              <a:solidFill>
                <a:srgbClr val="FFFFFF"/>
              </a:solidFill>
            </a:endParaRPr>
          </a:p>
          <a:p>
            <a:pPr indent="0" lvl="0" marL="0" rtl="0" algn="l">
              <a:spcBef>
                <a:spcPts val="0"/>
              </a:spcBef>
              <a:spcAft>
                <a:spcPts val="0"/>
              </a:spcAft>
              <a:buNone/>
            </a:pPr>
            <a:r>
              <a:t/>
            </a: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do the phases look like?</a:t>
            </a:r>
            <a:endParaRPr/>
          </a:p>
        </p:txBody>
      </p:sp>
      <p:sp>
        <p:nvSpPr>
          <p:cNvPr id="102" name="Google Shape;102;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http://en.es-static.us/upl/2015/12/moon-phases-Fred-Espenak-lg-e1464203296249.jpg" id="103" name="Google Shape;103;p19"/>
          <p:cNvPicPr preferRelativeResize="0"/>
          <p:nvPr/>
        </p:nvPicPr>
        <p:blipFill>
          <a:blip r:embed="rId3">
            <a:alphaModFix/>
          </a:blip>
          <a:stretch>
            <a:fillRect/>
          </a:stretch>
        </p:blipFill>
        <p:spPr>
          <a:xfrm>
            <a:off x="1202966" y="1152475"/>
            <a:ext cx="6738070" cy="37845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